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6" r:id="rId1"/>
  </p:sldMasterIdLst>
  <p:notesMasterIdLst>
    <p:notesMasterId r:id="rId3"/>
  </p:notesMasterIdLst>
  <p:sldIdLst>
    <p:sldId id="259"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C9A74A3-8E14-C945-A9E3-95D490B9D0BA}">
          <p14:sldIdLst>
            <p14:sldId id="259"/>
          </p14:sldIdLst>
        </p14:section>
        <p14:section name="Untitled Section" id="{6C6B1544-D89D-2D4F-B3F8-31D530A0D1BD}">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787"/>
  </p:normalViewPr>
  <p:slideViewPr>
    <p:cSldViewPr snapToGrid="0">
      <p:cViewPr>
        <p:scale>
          <a:sx n="118" d="100"/>
          <a:sy n="118" d="100"/>
        </p:scale>
        <p:origin x="360"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F8C23C-38C4-0344-A296-BB1CB0229834}" type="datetimeFigureOut">
              <a:rPr lang="en-US" smtClean="0"/>
              <a:t>1/26/24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05DB14-2891-B149-8361-1E201C38CF75}" type="slidenum">
              <a:rPr lang="en-US" smtClean="0"/>
              <a:t>‹#›</a:t>
            </a:fld>
            <a:endParaRPr lang="en-US"/>
          </a:p>
        </p:txBody>
      </p:sp>
    </p:spTree>
    <p:extLst>
      <p:ext uri="{BB962C8B-B14F-4D97-AF65-F5344CB8AC3E}">
        <p14:creationId xmlns:p14="http://schemas.microsoft.com/office/powerpoint/2010/main" val="24189213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5" name="Google Shape;9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20379354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217736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826024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Picture with Caption" type="picTx">
  <p:cSld name="1_Picture with Caption">
    <p:spTree>
      <p:nvGrpSpPr>
        <p:cNvPr id="1" name="Shape 12"/>
        <p:cNvGrpSpPr/>
        <p:nvPr/>
      </p:nvGrpSpPr>
      <p:grpSpPr>
        <a:xfrm>
          <a:off x="0" y="0"/>
          <a:ext cx="0" cy="0"/>
          <a:chOff x="0" y="0"/>
          <a:chExt cx="0" cy="0"/>
        </a:xfrm>
      </p:grpSpPr>
      <p:sp>
        <p:nvSpPr>
          <p:cNvPr id="13" name="Google Shape;13;p2"/>
          <p:cNvSpPr txBox="1">
            <a:spLocks noGrp="1"/>
          </p:cNvSpPr>
          <p:nvPr>
            <p:ph type="title"/>
          </p:nvPr>
        </p:nvSpPr>
        <p:spPr>
          <a:xfrm>
            <a:off x="840318" y="457200"/>
            <a:ext cx="3932767" cy="16002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3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a:spLocks noGrp="1"/>
          </p:cNvSpPr>
          <p:nvPr>
            <p:ph type="pic" idx="2"/>
          </p:nvPr>
        </p:nvSpPr>
        <p:spPr>
          <a:xfrm>
            <a:off x="5183717" y="987426"/>
            <a:ext cx="6172200" cy="4873625"/>
          </a:xfrm>
          <a:prstGeom prst="rect">
            <a:avLst/>
          </a:prstGeom>
          <a:noFill/>
          <a:ln>
            <a:noFill/>
          </a:ln>
        </p:spPr>
      </p:sp>
      <p:sp>
        <p:nvSpPr>
          <p:cNvPr id="15" name="Google Shape;15;p2"/>
          <p:cNvSpPr txBox="1">
            <a:spLocks noGrp="1"/>
          </p:cNvSpPr>
          <p:nvPr>
            <p:ph type="body" idx="1"/>
          </p:nvPr>
        </p:nvSpPr>
        <p:spPr>
          <a:xfrm>
            <a:off x="840318" y="2057400"/>
            <a:ext cx="3932767" cy="3811588"/>
          </a:xfrm>
          <a:prstGeom prst="rect">
            <a:avLst/>
          </a:prstGeom>
          <a:noFill/>
          <a:ln>
            <a:noFill/>
          </a:ln>
        </p:spPr>
        <p:txBody>
          <a:bodyPr spcFirstLastPara="1" wrap="square" lIns="91425" tIns="45700" rIns="91425" bIns="45700" anchor="t" anchorCtr="0">
            <a:noAutofit/>
          </a:bodyPr>
          <a:lstStyle>
            <a:lvl1pPr marL="457200" lvl="0" indent="-228600" algn="l">
              <a:spcBef>
                <a:spcPts val="320"/>
              </a:spcBef>
              <a:spcAft>
                <a:spcPts val="0"/>
              </a:spcAft>
              <a:buSzPts val="1600"/>
              <a:buFont typeface="Gill Sans"/>
              <a:buNone/>
              <a:defRPr sz="1600"/>
            </a:lvl1pPr>
            <a:lvl2pPr marL="914400" lvl="1" indent="-228600" algn="l">
              <a:spcBef>
                <a:spcPts val="280"/>
              </a:spcBef>
              <a:spcAft>
                <a:spcPts val="0"/>
              </a:spcAft>
              <a:buSzPts val="1400"/>
              <a:buFont typeface="Gill Sans"/>
              <a:buNone/>
              <a:defRPr sz="1400"/>
            </a:lvl2pPr>
            <a:lvl3pPr marL="1371600" lvl="2" indent="-228600" algn="l">
              <a:spcBef>
                <a:spcPts val="240"/>
              </a:spcBef>
              <a:spcAft>
                <a:spcPts val="0"/>
              </a:spcAft>
              <a:buSzPts val="1200"/>
              <a:buFont typeface="Gill Sans"/>
              <a:buNone/>
              <a:defRPr sz="1200"/>
            </a:lvl3pPr>
            <a:lvl4pPr marL="1828800" lvl="3" indent="-228600" algn="l">
              <a:spcBef>
                <a:spcPts val="200"/>
              </a:spcBef>
              <a:spcAft>
                <a:spcPts val="0"/>
              </a:spcAft>
              <a:buSzPts val="1000"/>
              <a:buFont typeface="Gill Sans"/>
              <a:buNone/>
              <a:defRPr sz="1000"/>
            </a:lvl4pPr>
            <a:lvl5pPr marL="2286000" lvl="4" indent="-228600" algn="l">
              <a:spcBef>
                <a:spcPts val="200"/>
              </a:spcBef>
              <a:spcAft>
                <a:spcPts val="0"/>
              </a:spcAft>
              <a:buSzPts val="1000"/>
              <a:buFont typeface="Gill Sans"/>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 name="Google Shape;16;p2"/>
          <p:cNvSpPr txBox="1">
            <a:spLocks noGrp="1"/>
          </p:cNvSpPr>
          <p:nvPr>
            <p:ph type="dt" idx="10"/>
          </p:nvPr>
        </p:nvSpPr>
        <p:spPr>
          <a:xfrm>
            <a:off x="609600" y="6245225"/>
            <a:ext cx="2844800" cy="476250"/>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4165600" y="6245225"/>
            <a:ext cx="3860800" cy="476250"/>
          </a:xfrm>
          <a:prstGeom prst="rect">
            <a:avLst/>
          </a:prstGeom>
          <a:noFill/>
          <a:ln>
            <a:noFill/>
          </a:ln>
        </p:spPr>
        <p:txBody>
          <a:bodyPr spcFirstLastPara="1" wrap="square" lIns="91425" tIns="45700" rIns="91425" bIns="45700" anchor="t"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8737600" y="6245225"/>
            <a:ext cx="2844800" cy="476250"/>
          </a:xfrm>
          <a:prstGeom prst="rect">
            <a:avLst/>
          </a:prstGeom>
          <a:noFill/>
          <a:ln>
            <a:noFill/>
          </a:ln>
        </p:spPr>
        <p:txBody>
          <a:bodyPr spcFirstLastPara="1" wrap="square" lIns="91425" tIns="45700" rIns="91425" bIns="45700" anchor="t" anchorCtr="0">
            <a:noAutofit/>
          </a:bodyPr>
          <a:lstStyle>
            <a:lvl1pPr marL="0" lvl="0"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1pPr>
            <a:lvl2pPr marL="0" lvl="1"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2pPr>
            <a:lvl3pPr marL="0" lvl="2"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3pPr>
            <a:lvl4pPr marL="0" lvl="3"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4pPr>
            <a:lvl5pPr marL="0" lvl="4"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5pPr>
            <a:lvl6pPr marL="0" lvl="5"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6pPr>
            <a:lvl7pPr marL="0" lvl="6"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7pPr>
            <a:lvl8pPr marL="0" lvl="7"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8pPr>
            <a:lvl9pPr marL="0" lvl="8" indent="0" algn="r">
              <a:spcBef>
                <a:spcPts val="0"/>
              </a:spcBef>
              <a:spcAft>
                <a:spcPts val="0"/>
              </a:spcAft>
              <a:buNone/>
              <a:defRPr sz="1400" b="0" i="0" u="none" strike="noStrike" cap="none">
                <a:solidFill>
                  <a:schemeClr val="dk1"/>
                </a:solidFill>
                <a:latin typeface="Times New Roman"/>
                <a:ea typeface="Times New Roman"/>
                <a:cs typeface="Times New Roman"/>
                <a:sym typeface="Times New Roman"/>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extLst>
      <p:ext uri="{BB962C8B-B14F-4D97-AF65-F5344CB8AC3E}">
        <p14:creationId xmlns:p14="http://schemas.microsoft.com/office/powerpoint/2010/main" val="4033786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109540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1/30/24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5214932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1/30/24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5416463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1/30/24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5131941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1/30/24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112230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1/30/24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3916058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1830094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1/30/24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a:p>
        </p:txBody>
      </p:sp>
    </p:spTree>
    <p:extLst>
      <p:ext uri="{BB962C8B-B14F-4D97-AF65-F5344CB8AC3E}">
        <p14:creationId xmlns:p14="http://schemas.microsoft.com/office/powerpoint/2010/main" val="834708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smtClean="0"/>
              <a:t>1/30/24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smtClean="0"/>
              <a:t>‹#›</a:t>
            </a:fld>
            <a:endParaRPr lang="en-US"/>
          </a:p>
        </p:txBody>
      </p:sp>
    </p:spTree>
    <p:extLst>
      <p:ext uri="{BB962C8B-B14F-4D97-AF65-F5344CB8AC3E}">
        <p14:creationId xmlns:p14="http://schemas.microsoft.com/office/powerpoint/2010/main" val="196065501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a:spLocks noGrp="1"/>
          </p:cNvSpPr>
          <p:nvPr>
            <p:ph type="title"/>
          </p:nvPr>
        </p:nvSpPr>
        <p:spPr>
          <a:xfrm>
            <a:off x="0" y="158091"/>
            <a:ext cx="11754677" cy="773666"/>
          </a:xfrm>
          <a:prstGeom prst="rect">
            <a:avLst/>
          </a:prstGeom>
          <a:noFill/>
          <a:ln>
            <a:noFill/>
          </a:ln>
        </p:spPr>
        <p:txBody>
          <a:bodyPr spcFirstLastPara="1" wrap="square" lIns="91425" tIns="45700" rIns="91425" bIns="45700" anchor="b" anchorCtr="0">
            <a:noAutofit/>
          </a:bodyPr>
          <a:lstStyle/>
          <a:p>
            <a:pPr algn="ctr"/>
            <a:br>
              <a:rPr lang="en-US" sz="2800"/>
            </a:br>
            <a:br>
              <a:rPr lang="en-US" sz="2800"/>
            </a:br>
            <a:br>
              <a:rPr lang="en-US" sz="2800"/>
            </a:br>
            <a:br>
              <a:rPr lang="en-US" sz="2800"/>
            </a:br>
            <a:br>
              <a:rPr lang="en-US" sz="2800"/>
            </a:br>
            <a:br>
              <a:rPr lang="en-US" sz="2800"/>
            </a:br>
            <a:br>
              <a:rPr lang="en-US" sz="2800"/>
            </a:br>
            <a:r>
              <a:rPr lang="en-US" sz="2800">
                <a:latin typeface="Abril Fatface"/>
                <a:ea typeface="Abril Fatface"/>
                <a:cs typeface="Abril Fatface"/>
                <a:sym typeface="Abril Fatface"/>
              </a:rPr>
              <a:t>SUNY Old Westbury </a:t>
            </a:r>
            <a:br>
              <a:rPr lang="en-US" sz="2800">
                <a:latin typeface="Abril Fatface"/>
                <a:ea typeface="Abril Fatface"/>
                <a:cs typeface="Abril Fatface"/>
              </a:rPr>
            </a:br>
            <a:r>
              <a:rPr lang="en-US" sz="2800">
                <a:latin typeface="Abril Fatface"/>
                <a:ea typeface="Abril Fatface"/>
                <a:cs typeface="Abril Fatface"/>
                <a:sym typeface="Abril Fatface"/>
              </a:rPr>
              <a:t>  School of Education &amp; TLRC</a:t>
            </a:r>
            <a:endParaRPr sz="2800"/>
          </a:p>
        </p:txBody>
      </p:sp>
      <p:pic>
        <p:nvPicPr>
          <p:cNvPr id="2" name="Picture Placeholder 1" descr="A person smiling at the camera&#10;&#10;Description automatically generated">
            <a:extLst>
              <a:ext uri="{FF2B5EF4-FFF2-40B4-BE49-F238E27FC236}">
                <a16:creationId xmlns:a16="http://schemas.microsoft.com/office/drawing/2014/main" id="{016E6381-31E5-8643-EF9F-8648A80AAB71}"/>
              </a:ext>
            </a:extLst>
          </p:cNvPr>
          <p:cNvPicPr>
            <a:picLocks noGrp="1" noChangeAspect="1"/>
          </p:cNvPicPr>
          <p:nvPr>
            <p:ph type="pic" idx="2"/>
          </p:nvPr>
        </p:nvPicPr>
        <p:blipFill>
          <a:blip r:embed="rId3"/>
          <a:srcRect t="18413" b="18413"/>
          <a:stretch/>
        </p:blipFill>
        <p:spPr>
          <a:xfrm>
            <a:off x="1106685" y="1482394"/>
            <a:ext cx="1444053" cy="1063627"/>
          </a:xfrm>
        </p:spPr>
      </p:pic>
      <p:sp>
        <p:nvSpPr>
          <p:cNvPr id="99" name="Google Shape;99;p15"/>
          <p:cNvSpPr txBox="1">
            <a:spLocks noGrp="1"/>
          </p:cNvSpPr>
          <p:nvPr>
            <p:ph type="body" idx="1"/>
          </p:nvPr>
        </p:nvSpPr>
        <p:spPr>
          <a:xfrm>
            <a:off x="60534" y="970771"/>
            <a:ext cx="11974641" cy="480168"/>
          </a:xfrm>
          <a:prstGeom prst="rect">
            <a:avLst/>
          </a:prstGeom>
          <a:noFill/>
          <a:ln>
            <a:noFill/>
          </a:ln>
        </p:spPr>
        <p:txBody>
          <a:bodyPr spcFirstLastPara="1" wrap="square" lIns="91425" tIns="45700" rIns="91425" bIns="45700" anchor="t" anchorCtr="0">
            <a:noAutofit/>
          </a:bodyPr>
          <a:lstStyle/>
          <a:p>
            <a:pPr marL="0" indent="0" algn="ctr">
              <a:lnSpc>
                <a:spcPct val="80000"/>
              </a:lnSpc>
              <a:spcBef>
                <a:spcPts val="0"/>
              </a:spcBef>
              <a:buSzPts val="2800"/>
            </a:pPr>
            <a:r>
              <a:rPr lang="en-US" sz="2800" dirty="0">
                <a:solidFill>
                  <a:srgbClr val="97781C"/>
                </a:solidFill>
                <a:latin typeface="Abril Fatface"/>
                <a:ea typeface="Abril Fatface"/>
                <a:cs typeface="Abril Fatface"/>
                <a:sym typeface="Abril Fatface"/>
              </a:rPr>
              <a:t>Meeting the Needs of Students with Exceptionalities at OW</a:t>
            </a:r>
            <a:endParaRPr dirty="0"/>
          </a:p>
          <a:p>
            <a:pPr marL="0" lvl="0" indent="0" algn="l" rtl="0">
              <a:lnSpc>
                <a:spcPct val="80000"/>
              </a:lnSpc>
              <a:spcBef>
                <a:spcPts val="400"/>
              </a:spcBef>
              <a:spcAft>
                <a:spcPts val="0"/>
              </a:spcAft>
              <a:buSzPts val="2000"/>
              <a:buFont typeface="Gill Sans"/>
              <a:buNone/>
            </a:pPr>
            <a:endParaRPr sz="2000" dirty="0">
              <a:latin typeface="Abril Fatface"/>
              <a:ea typeface="Abril Fatface"/>
              <a:cs typeface="Abril Fatface"/>
              <a:sym typeface="Abril Fatface"/>
            </a:endParaRPr>
          </a:p>
        </p:txBody>
      </p:sp>
      <p:sp>
        <p:nvSpPr>
          <p:cNvPr id="110" name="Google Shape;110;p15"/>
          <p:cNvSpPr txBox="1"/>
          <p:nvPr/>
        </p:nvSpPr>
        <p:spPr>
          <a:xfrm>
            <a:off x="132891" y="5134839"/>
            <a:ext cx="5029199" cy="1435849"/>
          </a:xfrm>
          <a:prstGeom prst="rect">
            <a:avLst/>
          </a:prstGeom>
          <a:noFill/>
          <a:ln>
            <a:noFill/>
          </a:ln>
        </p:spPr>
        <p:txBody>
          <a:bodyPr spcFirstLastPara="1" wrap="square" lIns="91425" tIns="45700" rIns="91425" bIns="45700" anchor="t" anchorCtr="0">
            <a:noAutofit/>
          </a:bodyPr>
          <a:lstStyle/>
          <a:p>
            <a:pPr algn="ctr">
              <a:buClr>
                <a:schemeClr val="dk1"/>
              </a:buClr>
              <a:buSzPts val="2000"/>
            </a:pPr>
            <a:r>
              <a:rPr lang="en-US" sz="1400" b="0" u="none" dirty="0">
                <a:latin typeface="Abril Fatface"/>
                <a:ea typeface="Abril Fatface"/>
                <a:cs typeface="Abril Fatface"/>
                <a:sym typeface="Abril Fatface"/>
              </a:rPr>
              <a:t>When: Monday, February 12, 2024</a:t>
            </a:r>
            <a:r>
              <a:rPr lang="en-US" sz="1400" dirty="0">
                <a:latin typeface="Abril Fatface"/>
                <a:ea typeface="Abril Fatface"/>
                <a:cs typeface="Abril Fatface"/>
                <a:sym typeface="Abril Fatface"/>
              </a:rPr>
              <a:t>   </a:t>
            </a:r>
            <a:endParaRPr lang="en-US" sz="1400" b="0" u="none" dirty="0">
              <a:latin typeface="Abril Fatface"/>
              <a:ea typeface="Abril Fatface"/>
              <a:cs typeface="Abril Fatface"/>
              <a:sym typeface="Abril Fatface"/>
            </a:endParaRPr>
          </a:p>
          <a:p>
            <a:pPr marL="0" marR="0" lvl="0" indent="0" algn="ctr" rtl="0">
              <a:spcBef>
                <a:spcPts val="0"/>
              </a:spcBef>
              <a:spcAft>
                <a:spcPts val="0"/>
              </a:spcAft>
              <a:buClr>
                <a:schemeClr val="dk1"/>
              </a:buClr>
              <a:buSzPts val="2000"/>
              <a:buFont typeface="Abril Fatface"/>
              <a:buNone/>
            </a:pPr>
            <a:r>
              <a:rPr lang="en-US" sz="1400" b="0" u="none" dirty="0">
                <a:latin typeface="Abril Fatface"/>
                <a:ea typeface="Abril Fatface"/>
                <a:cs typeface="Abril Fatface"/>
                <a:sym typeface="Abril Fatface"/>
              </a:rPr>
              <a:t>Time: Common Hour 1:30 p.m. – 2:30 p.m.</a:t>
            </a:r>
            <a:endParaRPr lang="en-US" sz="1400" dirty="0">
              <a:ea typeface="Abril Fatface"/>
            </a:endParaRPr>
          </a:p>
          <a:p>
            <a:pPr marL="0" marR="0" lvl="0" indent="0" algn="ctr" rtl="0">
              <a:spcBef>
                <a:spcPts val="0"/>
              </a:spcBef>
              <a:spcAft>
                <a:spcPts val="0"/>
              </a:spcAft>
              <a:buClr>
                <a:schemeClr val="dk1"/>
              </a:buClr>
              <a:buSzPts val="2000"/>
              <a:buFont typeface="Abril Fatface"/>
              <a:buNone/>
            </a:pPr>
            <a:r>
              <a:rPr lang="en-US" sz="1400" b="0" u="none" dirty="0">
                <a:latin typeface="Abril Fatface"/>
                <a:ea typeface="Abril Fatface"/>
                <a:cs typeface="Abril Fatface"/>
                <a:sym typeface="Abril Fatface"/>
              </a:rPr>
              <a:t>Format: In-Person on Campus</a:t>
            </a:r>
            <a:endParaRPr lang="en-US" sz="1400" b="0" u="none" dirty="0">
              <a:latin typeface="Abril Fatface"/>
              <a:ea typeface="Abril Fatface"/>
              <a:cs typeface="Abril Fatface"/>
            </a:endParaRPr>
          </a:p>
          <a:p>
            <a:pPr algn="ctr">
              <a:buClr>
                <a:schemeClr val="dk1"/>
              </a:buClr>
              <a:buSzPts val="2000"/>
            </a:pPr>
            <a:r>
              <a:rPr lang="en-US" sz="1400" dirty="0">
                <a:latin typeface="Abril Fatface"/>
                <a:ea typeface="Abril Fatface"/>
                <a:cs typeface="Abril Fatface"/>
                <a:sym typeface="Abril Fatface"/>
              </a:rPr>
              <a:t>Location</a:t>
            </a:r>
            <a:r>
              <a:rPr lang="en-US" sz="1400" b="0" u="none" dirty="0">
                <a:latin typeface="Abril Fatface"/>
                <a:ea typeface="Abril Fatface"/>
                <a:cs typeface="Abril Fatface"/>
                <a:sym typeface="Abril Fatface"/>
              </a:rPr>
              <a:t>:</a:t>
            </a:r>
            <a:r>
              <a:rPr lang="en-US" sz="1400" dirty="0">
                <a:latin typeface="Abril Fatface"/>
                <a:ea typeface="Abril Fatface"/>
                <a:cs typeface="Abril Fatface"/>
                <a:sym typeface="Abril Fatface"/>
              </a:rPr>
              <a:t> Student Union Panther’s Pad         </a:t>
            </a:r>
          </a:p>
          <a:p>
            <a:pPr algn="ctr">
              <a:buClr>
                <a:schemeClr val="dk1"/>
              </a:buClr>
              <a:buSzPts val="2000"/>
            </a:pPr>
            <a:r>
              <a:rPr lang="en-US" sz="1400" dirty="0">
                <a:latin typeface="Abril Fatface"/>
                <a:ea typeface="Abril Fatface"/>
                <a:cs typeface="Abril Fatface"/>
                <a:sym typeface="Abril Fatface"/>
              </a:rPr>
              <a:t> </a:t>
            </a:r>
            <a:r>
              <a:rPr lang="en-US" sz="1400" dirty="0">
                <a:solidFill>
                  <a:srgbClr val="00B050"/>
                </a:solidFill>
                <a:latin typeface="Abril Fatface"/>
                <a:ea typeface="Abril Fatface"/>
                <a:cs typeface="Abril Fatface"/>
                <a:sym typeface="Abril Fatface"/>
              </a:rPr>
              <a:t>Refreshments will be provided</a:t>
            </a:r>
            <a:endParaRPr lang="en-US" sz="1400" b="0" u="none" dirty="0">
              <a:solidFill>
                <a:srgbClr val="00B050"/>
              </a:solidFill>
              <a:latin typeface="Abril Fatface"/>
              <a:ea typeface="Abril Fatface"/>
              <a:cs typeface="Abril Fatface"/>
            </a:endParaRPr>
          </a:p>
          <a:p>
            <a:pPr algn="ctr">
              <a:buSzPts val="2000"/>
            </a:pPr>
            <a:endParaRPr lang="en-US" sz="1400" dirty="0">
              <a:latin typeface="Abril Fatface"/>
            </a:endParaRPr>
          </a:p>
        </p:txBody>
      </p:sp>
      <p:sp>
        <p:nvSpPr>
          <p:cNvPr id="9" name="TextBox 8">
            <a:extLst>
              <a:ext uri="{FF2B5EF4-FFF2-40B4-BE49-F238E27FC236}">
                <a16:creationId xmlns:a16="http://schemas.microsoft.com/office/drawing/2014/main" id="{5D337062-A171-0947-A808-495449EFE66F}"/>
              </a:ext>
            </a:extLst>
          </p:cNvPr>
          <p:cNvSpPr txBox="1"/>
          <p:nvPr/>
        </p:nvSpPr>
        <p:spPr>
          <a:xfrm>
            <a:off x="5000669" y="2855299"/>
            <a:ext cx="7188976" cy="4216539"/>
          </a:xfrm>
          <a:prstGeom prst="rect">
            <a:avLst/>
          </a:prstGeom>
          <a:noFill/>
        </p:spPr>
        <p:txBody>
          <a:bodyPr wrap="square" lIns="91440" tIns="45720" rIns="91440" bIns="45720" rtlCol="0" anchor="t">
            <a:spAutoFit/>
          </a:bodyPr>
          <a:lstStyle/>
          <a:p>
            <a:endParaRPr lang="en-US" sz="1600" b="1" kern="0" dirty="0">
              <a:solidFill>
                <a:srgbClr val="1E1E1E"/>
              </a:solidFill>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en-US" sz="1600" b="1" kern="0" dirty="0">
              <a:solidFill>
                <a:srgbClr val="1E1E1E"/>
              </a:solidFill>
              <a:latin typeface="Times New Roman" panose="02020603050405020304" pitchFamily="18" charset="0"/>
              <a:ea typeface="Times New Roman" panose="02020603050405020304" pitchFamily="18" charset="0"/>
              <a:cs typeface="Times New Roman" panose="02020603050405020304" pitchFamily="18" charset="0"/>
            </a:endParaRPr>
          </a:p>
          <a:p>
            <a:pPr algn="ctr"/>
            <a:r>
              <a:rPr lang="en-US" sz="2800" b="1" kern="0" dirty="0">
                <a:solidFill>
                  <a:schemeClr val="accent6"/>
                </a:solidFill>
                <a:latin typeface="Times New Roman"/>
                <a:ea typeface="Times New Roman" panose="02020603050405020304" pitchFamily="18" charset="0"/>
                <a:cs typeface="Times New Roman"/>
              </a:rPr>
              <a:t>Calling All OW Faculty!</a:t>
            </a:r>
          </a:p>
          <a:p>
            <a:r>
              <a:rPr lang="en-US" sz="2000" i="1" kern="0" dirty="0">
                <a:solidFill>
                  <a:srgbClr val="000000"/>
                </a:solidFill>
                <a:latin typeface="Times New Roman"/>
                <a:ea typeface="Times New Roman" panose="02020603050405020304" pitchFamily="18" charset="0"/>
                <a:cs typeface="Times New Roman"/>
              </a:rPr>
              <a:t>During our time together, faculty responsibilities regarding undergraduate and graduate students with exceptionalities will be discussed. We will examine what constitutes an appropriate college-level education and the laws relevant to the education of students with exceptionalities. We will also share specific classroom strategies to effectively meet the needs of students with exceptionalities at our University.  </a:t>
            </a:r>
            <a:endParaRPr lang="en-US" sz="2000" kern="100" dirty="0">
              <a:solidFill>
                <a:srgbClr val="000000"/>
              </a:solidFill>
              <a:latin typeface="Times New Roman"/>
              <a:ea typeface="Calibri" panose="020F0502020204030204" pitchFamily="34" charset="0"/>
              <a:cs typeface="Times New Roman" panose="02020603050405020304" pitchFamily="18" charset="0"/>
            </a:endParaRPr>
          </a:p>
          <a:p>
            <a:endParaRPr lang="en-US" sz="1600" i="1" kern="0" dirty="0">
              <a:solidFill>
                <a:srgbClr val="000000"/>
              </a:solidFill>
              <a:latin typeface="Times New Roman"/>
              <a:ea typeface="Times New Roman" panose="02020603050405020304" pitchFamily="18" charset="0"/>
              <a:cs typeface="Times New Roman"/>
            </a:endParaRPr>
          </a:p>
          <a:p>
            <a:pPr algn="ctr"/>
            <a:r>
              <a:rPr lang="en-US" b="1" i="1" kern="0" dirty="0">
                <a:solidFill>
                  <a:srgbClr val="00B050"/>
                </a:solidFill>
                <a:latin typeface="Times New Roman"/>
                <a:ea typeface="Times New Roman" panose="02020603050405020304" pitchFamily="18" charset="0"/>
                <a:cs typeface="Times New Roman"/>
              </a:rPr>
              <a:t>Looking forward to seeing all faculty! </a:t>
            </a:r>
            <a:endParaRPr lang="en-US" b="1" kern="100" dirty="0">
              <a:solidFill>
                <a:srgbClr val="00B050"/>
              </a:solidFill>
              <a:effectLst/>
              <a:latin typeface="Times New Roman"/>
              <a:ea typeface="Calibri" panose="020F0502020204030204" pitchFamily="34" charset="0"/>
              <a:cs typeface="Times New Roman" panose="02020603050405020304" pitchFamily="18" charset="0"/>
            </a:endParaRPr>
          </a:p>
          <a:p>
            <a:endParaRPr lang="en-US" sz="1600" b="1" dirty="0">
              <a:latin typeface="+mj-lt"/>
              <a:ea typeface="Calibri Light"/>
              <a:cs typeface="Calibri Light"/>
            </a:endParaRPr>
          </a:p>
          <a:p>
            <a:endParaRPr lang="en-US" dirty="0"/>
          </a:p>
        </p:txBody>
      </p:sp>
      <p:sp>
        <p:nvSpPr>
          <p:cNvPr id="4" name="TextBox 3">
            <a:extLst>
              <a:ext uri="{FF2B5EF4-FFF2-40B4-BE49-F238E27FC236}">
                <a16:creationId xmlns:a16="http://schemas.microsoft.com/office/drawing/2014/main" id="{AF3664BE-F457-7943-DB87-F24E68F37D02}"/>
              </a:ext>
            </a:extLst>
          </p:cNvPr>
          <p:cNvSpPr txBox="1"/>
          <p:nvPr/>
        </p:nvSpPr>
        <p:spPr>
          <a:xfrm>
            <a:off x="2400300" y="2857500"/>
            <a:ext cx="184731" cy="369332"/>
          </a:xfrm>
          <a:prstGeom prst="rect">
            <a:avLst/>
          </a:prstGeom>
          <a:noFill/>
        </p:spPr>
        <p:txBody>
          <a:bodyPr wrap="none" rtlCol="0">
            <a:spAutoFit/>
          </a:bodyPr>
          <a:lstStyle/>
          <a:p>
            <a:endParaRPr lang="en-US"/>
          </a:p>
        </p:txBody>
      </p:sp>
      <p:pic>
        <p:nvPicPr>
          <p:cNvPr id="12" name="Picture 11" descr="A person smiling at the camera&#10;&#10;Description automatically generated">
            <a:extLst>
              <a:ext uri="{FF2B5EF4-FFF2-40B4-BE49-F238E27FC236}">
                <a16:creationId xmlns:a16="http://schemas.microsoft.com/office/drawing/2014/main" id="{5A4C7500-0773-9DEB-8B91-A9B6BA66FCE2}"/>
              </a:ext>
            </a:extLst>
          </p:cNvPr>
          <p:cNvPicPr>
            <a:picLocks noChangeAspect="1"/>
          </p:cNvPicPr>
          <p:nvPr/>
        </p:nvPicPr>
        <p:blipFill>
          <a:blip r:embed="rId4"/>
          <a:stretch>
            <a:fillRect/>
          </a:stretch>
        </p:blipFill>
        <p:spPr>
          <a:xfrm>
            <a:off x="3170708" y="1570137"/>
            <a:ext cx="1259192" cy="1961838"/>
          </a:xfrm>
          <a:prstGeom prst="rect">
            <a:avLst/>
          </a:prstGeom>
        </p:spPr>
      </p:pic>
      <p:sp>
        <p:nvSpPr>
          <p:cNvPr id="3" name="TextBox 2">
            <a:extLst>
              <a:ext uri="{FF2B5EF4-FFF2-40B4-BE49-F238E27FC236}">
                <a16:creationId xmlns:a16="http://schemas.microsoft.com/office/drawing/2014/main" id="{7C42E264-317F-5E3B-511C-11F7D6135B5A}"/>
              </a:ext>
            </a:extLst>
          </p:cNvPr>
          <p:cNvSpPr txBox="1"/>
          <p:nvPr/>
        </p:nvSpPr>
        <p:spPr>
          <a:xfrm>
            <a:off x="1280160" y="2596896"/>
            <a:ext cx="107289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Lina Gilic</a:t>
            </a:r>
            <a:endParaRPr lang="en-US"/>
          </a:p>
        </p:txBody>
      </p:sp>
      <p:sp>
        <p:nvSpPr>
          <p:cNvPr id="5" name="TextBox 4">
            <a:extLst>
              <a:ext uri="{FF2B5EF4-FFF2-40B4-BE49-F238E27FC236}">
                <a16:creationId xmlns:a16="http://schemas.microsoft.com/office/drawing/2014/main" id="{BDE176AF-2F0C-8145-7A29-955D260C5B96}"/>
              </a:ext>
            </a:extLst>
          </p:cNvPr>
          <p:cNvSpPr txBox="1"/>
          <p:nvPr/>
        </p:nvSpPr>
        <p:spPr>
          <a:xfrm>
            <a:off x="3121152" y="3456432"/>
            <a:ext cx="149961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Shalinie Sarju</a:t>
            </a:r>
            <a:endParaRPr lang="en-US"/>
          </a:p>
        </p:txBody>
      </p:sp>
      <p:pic>
        <p:nvPicPr>
          <p:cNvPr id="6" name="Picture 5" descr="A person in a suit and tie&#10;&#10;Description automatically generated">
            <a:extLst>
              <a:ext uri="{FF2B5EF4-FFF2-40B4-BE49-F238E27FC236}">
                <a16:creationId xmlns:a16="http://schemas.microsoft.com/office/drawing/2014/main" id="{9B1DE36B-EBCF-E7C7-83B7-1314087CAB0E}"/>
              </a:ext>
            </a:extLst>
          </p:cNvPr>
          <p:cNvPicPr>
            <a:picLocks noChangeAspect="1"/>
          </p:cNvPicPr>
          <p:nvPr/>
        </p:nvPicPr>
        <p:blipFill>
          <a:blip r:embed="rId5"/>
          <a:stretch>
            <a:fillRect/>
          </a:stretch>
        </p:blipFill>
        <p:spPr>
          <a:xfrm>
            <a:off x="436480" y="3002644"/>
            <a:ext cx="1333873" cy="1385579"/>
          </a:xfrm>
          <a:prstGeom prst="rect">
            <a:avLst/>
          </a:prstGeom>
        </p:spPr>
      </p:pic>
      <p:sp>
        <p:nvSpPr>
          <p:cNvPr id="7" name="TextBox 6">
            <a:extLst>
              <a:ext uri="{FF2B5EF4-FFF2-40B4-BE49-F238E27FC236}">
                <a16:creationId xmlns:a16="http://schemas.microsoft.com/office/drawing/2014/main" id="{2E608353-A081-19E0-6F5C-326CB7C3A343}"/>
              </a:ext>
            </a:extLst>
          </p:cNvPr>
          <p:cNvSpPr txBox="1"/>
          <p:nvPr/>
        </p:nvSpPr>
        <p:spPr>
          <a:xfrm>
            <a:off x="435427" y="4334493"/>
            <a:ext cx="147451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400">
                <a:cs typeface="Calibri"/>
              </a:rPr>
              <a:t>Julio C. González</a:t>
            </a:r>
            <a:endParaRPr lang="en-US" sz="1400"/>
          </a:p>
        </p:txBody>
      </p:sp>
      <p:sp>
        <p:nvSpPr>
          <p:cNvPr id="8" name="TextBox 7">
            <a:extLst>
              <a:ext uri="{FF2B5EF4-FFF2-40B4-BE49-F238E27FC236}">
                <a16:creationId xmlns:a16="http://schemas.microsoft.com/office/drawing/2014/main" id="{4CA6E9C7-6B10-81B0-A032-88CAFEC5A628}"/>
              </a:ext>
            </a:extLst>
          </p:cNvPr>
          <p:cNvSpPr txBox="1"/>
          <p:nvPr/>
        </p:nvSpPr>
        <p:spPr>
          <a:xfrm>
            <a:off x="5000669" y="1570137"/>
            <a:ext cx="7034506" cy="2292935"/>
          </a:xfrm>
          <a:prstGeom prst="rect">
            <a:avLst/>
          </a:prstGeom>
          <a:noFill/>
        </p:spPr>
        <p:txBody>
          <a:bodyPr wrap="square" rtlCol="0">
            <a:spAutoFit/>
          </a:bodyPr>
          <a:lstStyle/>
          <a:p>
            <a:r>
              <a:rPr lang="en-US" sz="3200" b="1" dirty="0">
                <a:solidFill>
                  <a:schemeClr val="accent6">
                    <a:lumMod val="50000"/>
                  </a:schemeClr>
                </a:solidFill>
                <a:latin typeface="Apple Braille" pitchFamily="2" charset="0"/>
              </a:rPr>
              <a:t>A</a:t>
            </a:r>
            <a:r>
              <a:rPr lang="en-US" sz="3200" b="1" i="0" dirty="0">
                <a:solidFill>
                  <a:schemeClr val="accent6">
                    <a:lumMod val="50000"/>
                  </a:schemeClr>
                </a:solidFill>
                <a:effectLst/>
                <a:latin typeface="Apple Braille" pitchFamily="2" charset="0"/>
              </a:rPr>
              <a:t> </a:t>
            </a:r>
            <a:r>
              <a:rPr lang="en-US" sz="3200" b="1" dirty="0">
                <a:solidFill>
                  <a:schemeClr val="accent6">
                    <a:lumMod val="50000"/>
                  </a:schemeClr>
                </a:solidFill>
                <a:latin typeface="Apple Braille" pitchFamily="2" charset="0"/>
              </a:rPr>
              <a:t>workshop with faculty from the School of Education's </a:t>
            </a:r>
            <a:r>
              <a:rPr lang="en-US" sz="3200" b="1" i="0" dirty="0">
                <a:solidFill>
                  <a:schemeClr val="accent6">
                    <a:lumMod val="50000"/>
                  </a:schemeClr>
                </a:solidFill>
                <a:effectLst/>
                <a:latin typeface="Apple Braille" pitchFamily="2" charset="0"/>
              </a:rPr>
              <a:t>Exceptional Education </a:t>
            </a:r>
            <a:r>
              <a:rPr lang="en-US" sz="3200" b="1" dirty="0">
                <a:solidFill>
                  <a:schemeClr val="accent6">
                    <a:lumMod val="50000"/>
                  </a:schemeClr>
                </a:solidFill>
                <a:latin typeface="Apple Braille" pitchFamily="2" charset="0"/>
              </a:rPr>
              <a:t>&amp;</a:t>
            </a:r>
            <a:r>
              <a:rPr lang="en-US" sz="3200" b="1" i="0" dirty="0">
                <a:solidFill>
                  <a:schemeClr val="accent6">
                    <a:lumMod val="50000"/>
                  </a:schemeClr>
                </a:solidFill>
                <a:effectLst/>
                <a:latin typeface="Apple Braille" pitchFamily="2" charset="0"/>
              </a:rPr>
              <a:t> Learning</a:t>
            </a:r>
            <a:r>
              <a:rPr lang="en-US" sz="3200" b="1" dirty="0">
                <a:solidFill>
                  <a:schemeClr val="accent6">
                    <a:lumMod val="50000"/>
                  </a:schemeClr>
                </a:solidFill>
                <a:latin typeface="Apple Braille" pitchFamily="2" charset="0"/>
              </a:rPr>
              <a:t> </a:t>
            </a:r>
            <a:r>
              <a:rPr lang="en-US" sz="3200" b="1" i="0" dirty="0">
                <a:solidFill>
                  <a:schemeClr val="accent6">
                    <a:lumMod val="50000"/>
                  </a:schemeClr>
                </a:solidFill>
                <a:effectLst/>
                <a:latin typeface="Apple Braille" pitchFamily="2" charset="0"/>
              </a:rPr>
              <a:t>Department</a:t>
            </a:r>
          </a:p>
          <a:p>
            <a:br>
              <a:rPr lang="en-US" sz="1800" b="1" dirty="0">
                <a:latin typeface="Abril Fatface"/>
                <a:ea typeface="Abril Fatface"/>
                <a:cs typeface="Abril Fatface"/>
              </a:rPr>
            </a:br>
            <a:endParaRPr lang="en-US" sz="1100" dirty="0">
              <a:cs typeface="Calibri" panose="020F0502020204030204"/>
            </a:endParaRPr>
          </a:p>
          <a:p>
            <a:endParaRPr lang="en-US" dirty="0"/>
          </a:p>
        </p:txBody>
      </p:sp>
    </p:spTree>
    <p:extLst>
      <p:ext uri="{BB962C8B-B14F-4D97-AF65-F5344CB8AC3E}">
        <p14:creationId xmlns:p14="http://schemas.microsoft.com/office/powerpoint/2010/main" val="31703497"/>
      </p:ext>
    </p:extLst>
  </p:cSld>
  <p:clrMapOvr>
    <a:masterClrMapping/>
  </p:clrMapOvr>
  <mc:AlternateContent xmlns:mc="http://schemas.openxmlformats.org/markup-compatibility/2006" xmlns:p14="http://schemas.microsoft.com/office/powerpoint/2010/main">
    <mc:Choice Requires="p14">
      <p:transition spd="slow" p14:dur="2000" advTm="8125"/>
    </mc:Choice>
    <mc:Fallback xmlns="">
      <p:transition spd="slow" advTm="8125"/>
    </mc:Fallback>
  </mc:AlternateContent>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24920</TotalTime>
  <Words>159</Words>
  <Application>Microsoft Macintosh PowerPoint</Application>
  <PresentationFormat>Widescreen</PresentationFormat>
  <Paragraphs>18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Abril Fatface</vt:lpstr>
      <vt:lpstr>Apple Braille</vt:lpstr>
      <vt:lpstr>Arial</vt:lpstr>
      <vt:lpstr>Calibri</vt:lpstr>
      <vt:lpstr>Calibri Light</vt:lpstr>
      <vt:lpstr>Gill Sans</vt:lpstr>
      <vt:lpstr>Times New Roman</vt:lpstr>
      <vt:lpstr>Office 2013 - 2022 Theme</vt:lpstr>
      <vt:lpstr>       SUNY Old Westbury    School of Education &amp; TLRC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SUNY Old Westbury                            School of Education   </dc:title>
  <dc:creator>Diana Sukhram</dc:creator>
  <cp:lastModifiedBy>Diana Sukhram</cp:lastModifiedBy>
  <cp:revision>8</cp:revision>
  <dcterms:created xsi:type="dcterms:W3CDTF">2023-08-28T14:57:32Z</dcterms:created>
  <dcterms:modified xsi:type="dcterms:W3CDTF">2024-01-30T18:38:39Z</dcterms:modified>
</cp:coreProperties>
</file>

<file path=docProps/thumbnail.jpeg>
</file>